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Chewy"/>
      <p:regular r:id="rId18"/>
    </p:embeddedFont>
    <p:embeddedFont>
      <p:font typeface="Lobster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91A4001-007C-43D3-9369-F00255AB0A45}">
  <a:tblStyle styleId="{D91A4001-007C-43D3-9369-F00255AB0A45}" styleName="Table_0">
    <a:wholeTbl>
      <a:tcTxStyle>
        <a:font>
          <a:latin typeface="Arial"/>
          <a:ea typeface="Arial"/>
          <a:cs typeface="Arial"/>
        </a:font>
        <a:srgbClr val="31849B"/>
      </a:tcTxStyle>
      <a:tcStyle>
        <a:tcBdr>
          <a:left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EADA"/>
          </a:solidFill>
        </a:fill>
      </a:tcStyle>
    </a:wholeTbl>
    <a:band1H>
      <a:tcTxStyle/>
      <a:tcStyle>
        <a:fill>
          <a:solidFill>
            <a:srgbClr val="FBD5B5"/>
          </a:solidFill>
        </a:fill>
      </a:tcStyle>
    </a:band1H>
    <a:band2H>
      <a:tcTxStyle/>
    </a:band2H>
    <a:band1V>
      <a:tcTxStyle/>
      <a:tcStyle>
        <a:fill>
          <a:solidFill>
            <a:srgbClr val="FBD5B5"/>
          </a:solidFill>
        </a:fill>
      </a:tcStyle>
    </a:band1V>
    <a:band2V>
      <a:tcTxStyle/>
    </a:band2V>
    <a:lastCol>
      <a:tcTxStyle b="on">
        <a:srgbClr val="FFFFFF"/>
      </a:tcTxStyle>
      <a:tcStyle>
        <a:tcBdr>
          <a:right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9646"/>
          </a:solidFill>
        </a:fill>
      </a:tcStyle>
    </a:lastCol>
    <a:firstCol>
      <a:tcTxStyle b="on">
        <a:srgbClr val="FFFFFF"/>
      </a:tcTxStyle>
      <a:tcStyle>
        <a:tcBdr>
          <a:left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top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9646"/>
          </a:solidFill>
        </a:fill>
      </a:tcStyle>
    </a:firstCol>
    <a:lastRow>
      <a:tcTxStyle b="on">
        <a:srgbClr val="FFFFFF"/>
      </a:tcTxStyle>
      <a:tcStyle>
        <a:tcBdr>
          <a:left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bottom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9646"/>
          </a:solidFill>
        </a:fill>
      </a:tcStyle>
    </a:lastRow>
    <a:seCell>
      <a:tcTxStyle/>
    </a:seCell>
    <a:swCell>
      <a:tcTxStyle/>
    </a:swCell>
    <a:firstRow>
      <a:tcTxStyle b="on">
        <a:srgbClr val="FFFFFF"/>
      </a:tcTxStyle>
      <a:tcStyle>
        <a:tcBdr>
          <a:left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9646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Lobster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hewy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324b33b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f324b33b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f324b33b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f324b33b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f324b33b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f324b33b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f324b33b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f324b33b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f2f292166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f2f292166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324b33b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324b33b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f2f29216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f2f29216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324b33b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324b33b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f324b33b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f324b33b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324b33b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f324b33b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sally.croft@stonesouplearns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1875" y="173400"/>
            <a:ext cx="4370100" cy="6511200"/>
          </a:xfrm>
          <a:prstGeom prst="rect">
            <a:avLst/>
          </a:prstGeom>
          <a:solidFill>
            <a:srgbClr val="62BDC9"/>
          </a:solidFill>
          <a:ln cap="flat" cmpd="sng" w="762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Lobster"/>
                <a:ea typeface="Lobster"/>
                <a:cs typeface="Lobster"/>
                <a:sym typeface="Lobster"/>
              </a:rPr>
              <a:t> Identity 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mic Sans MS"/>
                <a:ea typeface="Comic Sans MS"/>
                <a:cs typeface="Comic Sans MS"/>
                <a:sym typeface="Comic Sans MS"/>
              </a:rPr>
              <a:t>Project Brief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this project you will be exploring the theme of identity using photography.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Using photography, what story can you tell about yourself or someone else?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You’re to research the work of other photographers to help inform your work. You’re to create a series of </a:t>
            </a:r>
            <a:r>
              <a:rPr b="1"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experimental</a:t>
            </a: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images that will support a final piece.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highlight>
                  <a:srgbClr val="D5A6BD"/>
                </a:highlight>
                <a:latin typeface="Comic Sans MS"/>
                <a:ea typeface="Comic Sans MS"/>
                <a:cs typeface="Comic Sans MS"/>
                <a:sym typeface="Comic Sans MS"/>
              </a:rPr>
              <a:t>Deadline - </a:t>
            </a:r>
            <a:endParaRPr b="1" sz="1800">
              <a:solidFill>
                <a:srgbClr val="FFFFFF"/>
              </a:solidFill>
              <a:highlight>
                <a:srgbClr val="D5A6BD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highlight>
                <a:srgbClr val="D5A6BD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highlight>
                <a:srgbClr val="D5A6BD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708425" y="173400"/>
            <a:ext cx="4370100" cy="6511200"/>
          </a:xfrm>
          <a:prstGeom prst="rect">
            <a:avLst/>
          </a:prstGeom>
          <a:solidFill>
            <a:srgbClr val="62BDC9"/>
          </a:solidFill>
          <a:ln cap="flat" cmpd="sng" w="762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Comic Sans MS"/>
                <a:ea typeface="Comic Sans MS"/>
                <a:cs typeface="Comic Sans MS"/>
                <a:sym typeface="Comic Sans MS"/>
              </a:rPr>
              <a:t>How you’re marked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30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AO1 (Develop)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Find relevant photographers to look at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Make personal comments about their work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Visit galleries/museums/locations/etc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Use this work to inspire you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AO2 ( Experiment)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Use different techniques and processes (lighting, camera angles, models, locations..)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Experiment with presentation/manipulation(photoshop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Evaluate and reflect on experiments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AO3 (Record)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Take a wide range of your own photographs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Annotate your work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Illustrate/screenshot/document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AO4 (Present)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Produce a confident and high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quality final piece(s)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Ensure your work links to your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        prep and research.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360800" y="5074675"/>
            <a:ext cx="892800" cy="1351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60% of your GCSE grade. </a:t>
            </a:r>
            <a:r>
              <a:rPr lang="en-GB"/>
              <a:t> 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7975388" y="5121088"/>
            <a:ext cx="892800" cy="1351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is 60% of your GCSE grade. </a:t>
            </a:r>
            <a:r>
              <a:rPr lang="en-GB"/>
              <a:t> 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350" y="4556394"/>
            <a:ext cx="1206100" cy="19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" y="0"/>
            <a:ext cx="726456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/>
        </p:nvSpPr>
        <p:spPr>
          <a:xfrm>
            <a:off x="144075" y="129675"/>
            <a:ext cx="3630600" cy="7347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Lobster"/>
                <a:ea typeface="Lobster"/>
                <a:cs typeface="Lobster"/>
                <a:sym typeface="Lobster"/>
              </a:rPr>
              <a:t>Insert Contact sheet and/or annotations here…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3"/>
          <p:cNvSpPr txBox="1"/>
          <p:nvPr/>
        </p:nvSpPr>
        <p:spPr>
          <a:xfrm>
            <a:off x="144075" y="979700"/>
            <a:ext cx="3630600" cy="2420400"/>
          </a:xfrm>
          <a:prstGeom prst="rect">
            <a:avLst/>
          </a:prstGeom>
          <a:solidFill>
            <a:srgbClr val="EAD1DC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Remember….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I am always contactable by email.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sally.croft@stonesouplearns.com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Stay safe and be kind to each other.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:)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144075" y="4149375"/>
            <a:ext cx="3659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3"/>
          <p:cNvSpPr txBox="1"/>
          <p:nvPr/>
        </p:nvSpPr>
        <p:spPr>
          <a:xfrm>
            <a:off x="158475" y="3501050"/>
            <a:ext cx="3630600" cy="15129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Six dojos for anyone that can solve this riddle...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can’t talk but will reply when spoken to?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Google Shape;63;p14"/>
          <p:cNvGraphicFramePr/>
          <p:nvPr/>
        </p:nvGraphicFramePr>
        <p:xfrm>
          <a:off x="152400" y="72100"/>
          <a:ext cx="3000000" cy="3000000"/>
        </p:xfrm>
        <a:graphic>
          <a:graphicData uri="http://schemas.openxmlformats.org/drawingml/2006/table">
            <a:tbl>
              <a:tblPr bandCol="1" firstRow="1">
                <a:noFill/>
                <a:tableStyleId>{D91A4001-007C-43D3-9369-F00255AB0A45}</a:tableStyleId>
              </a:tblPr>
              <a:tblGrid>
                <a:gridCol w="553775"/>
                <a:gridCol w="537000"/>
                <a:gridCol w="570550"/>
                <a:gridCol w="629300"/>
                <a:gridCol w="629300"/>
                <a:gridCol w="562175"/>
                <a:gridCol w="671250"/>
                <a:gridCol w="592950"/>
                <a:gridCol w="688025"/>
                <a:gridCol w="545375"/>
                <a:gridCol w="671250"/>
                <a:gridCol w="646075"/>
                <a:gridCol w="511825"/>
                <a:gridCol w="587350"/>
                <a:gridCol w="520225"/>
              </a:tblGrid>
              <a:tr h="361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AO1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AO1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AO1/AO3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AO1/AO3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AO1/AO3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AO2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AO2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AO2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AO2/AO3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AO2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AO2/AO3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AO2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AO3/AO4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AO4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rgbClr val="FFFFFF"/>
                          </a:solidFill>
                        </a:rPr>
                        <a:t>AO4/AO3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0" marB="0" marR="73025" marL="73025" anchor="ctr"/>
                </a:tc>
              </a:tr>
              <a:tr h="1251150"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Identity Mindmap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Mood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board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ideas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Alison Diaz - 150 Words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Alison Diaz recreation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Sophie Calle -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 words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Sophie Calle/Possessions images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Written/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Visual ideas and plan for a photo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shoot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Series of 20+ images from photo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shoot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Annotated contact sheets - refine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 photo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shoot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Reflection - Selection Process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Explorations in presentation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Piece Plan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>
                    <a:solidFill>
                      <a:srgbClr val="FBD5B5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piece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/>
                </a:tc>
                <a:tc>
                  <a:txBody>
                    <a:bodyPr/>
                    <a:lstStyle/>
                    <a:p>
                      <a:pPr indent="-71755" lvl="0" marL="71755" marR="7175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3184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Evaluation</a:t>
                      </a:r>
                      <a:endParaRPr sz="1000">
                        <a:solidFill>
                          <a:srgbClr val="3184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73025" marL="73025" anchor="ctr">
                    <a:solidFill>
                      <a:srgbClr val="FBD5B5"/>
                    </a:solidFill>
                  </a:tcPr>
                </a:tc>
              </a:tr>
              <a:tr h="3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</a:tr>
              <a:tr h="3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</a:tr>
              <a:tr h="3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</a:tr>
              <a:tr h="3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</a:tr>
              <a:tr h="3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</a:tr>
              <a:tr h="3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</a:tr>
              <a:tr h="3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</a:tr>
              <a:tr h="3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</a:tr>
              <a:tr h="3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</a:tr>
              <a:tr h="36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31849B"/>
                        </a:solidFill>
                      </a:endParaRPr>
                    </a:p>
                  </a:txBody>
                  <a:tcPr marT="0" marB="0" marR="73025" marL="730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838525" y="116900"/>
            <a:ext cx="2206500" cy="4924200"/>
          </a:xfrm>
          <a:prstGeom prst="rect">
            <a:avLst/>
          </a:prstGeom>
          <a:solidFill>
            <a:srgbClr val="EAD1DC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 photographer of your choice that relates to ‘Identity’. Collect </a:t>
            </a:r>
            <a:r>
              <a:rPr b="1"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examples</a:t>
            </a: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one photographers work.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are attached for your inspiration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475" y="-199700"/>
            <a:ext cx="7390524" cy="55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102275" y="935175"/>
            <a:ext cx="1651200" cy="3770100"/>
          </a:xfrm>
          <a:prstGeom prst="rect">
            <a:avLst/>
          </a:prstGeom>
          <a:solidFill>
            <a:srgbClr val="D0E0E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In full sentences please analyse your chosen imagery.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On the following sheet is a writing frame to support you to start this.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59125" y="59125"/>
            <a:ext cx="8939100" cy="4966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Photographer Analysis</a:t>
            </a:r>
            <a:endParaRPr b="1" sz="18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Paragraph 1</a:t>
            </a:r>
            <a:r>
              <a:rPr lang="en-GB" sz="12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2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_____(Photographers Name)______________ is a ________________ photographer. He/She takes images of_______________________________________________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He/She explores themes of______________________________________________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parts I enjoy most about this photographer are _________________________because_____________________________________________________. 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Paragraph 2</a:t>
            </a:r>
            <a:endParaRPr sz="12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comment is the photographer making about identity? How are they doing this? 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mood/feeling is explored in your image?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are the connotations in your image? 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Paragraph 3</a:t>
            </a:r>
            <a:endParaRPr sz="12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formal elements stand out to you the most? Colour, line, shape, tone, composition, contrast?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these effects strengthen the visual elements in this image?  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effect or mood do these elements have? </a:t>
            </a: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188850" y="177750"/>
            <a:ext cx="3765900" cy="47991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of you are at different stages and doing different projects.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Once you have </a:t>
            </a:r>
            <a:r>
              <a:rPr b="1" lang="en-GB"/>
              <a:t>analysed</a:t>
            </a:r>
            <a:r>
              <a:rPr lang="en-GB"/>
              <a:t> your chosen photographer that represents ‘</a:t>
            </a:r>
            <a:r>
              <a:rPr b="1" lang="en-GB"/>
              <a:t>Identity’ </a:t>
            </a:r>
            <a:r>
              <a:rPr lang="en-GB"/>
              <a:t>to you….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a </a:t>
            </a:r>
            <a:r>
              <a:rPr b="1" lang="en-GB"/>
              <a:t>plan </a:t>
            </a:r>
            <a:r>
              <a:rPr lang="en-GB"/>
              <a:t>of what you would like to photograph.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Limitations may apply, but, consider what images you could take within your home with your camera phone.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Your possessions?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Your friends/guardians/loved ones?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The current climate and </a:t>
            </a:r>
            <a:r>
              <a:rPr b="1" lang="en-GB"/>
              <a:t>how this changes the identity </a:t>
            </a:r>
            <a:r>
              <a:rPr lang="en-GB"/>
              <a:t>of your life?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6856950" y="178850"/>
            <a:ext cx="2190900" cy="47919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hings to consider for your photoshoot…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- How it links to your chosen photographer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- Equipment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- Location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- Lighting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- Models/People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- Composition/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Camera angles.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693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319464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1525325" y="3511775"/>
            <a:ext cx="6018600" cy="1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950900" y="3587475"/>
            <a:ext cx="7506300" cy="1253400"/>
          </a:xfrm>
          <a:prstGeom prst="rect">
            <a:avLst/>
          </a:prstGeom>
          <a:solidFill>
            <a:srgbClr val="6D9EEB"/>
          </a:solidFill>
          <a:ln cap="flat" cmpd="sng" w="2857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An example of what your plan could look like….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You can do this digitally or by hand, whichever way you work best!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44374" cy="25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4797725" y="216125"/>
            <a:ext cx="4062900" cy="45960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Using your camera phone take some images that link to your project. These don’t have to be perfect. Think of these images as your ‘sketches’ before creating your final piece.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You can insert images onto your Drive by emailing the images to yourself if you have data.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If not….use your images on your phone to analyse on a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/>
        </p:nvSpPr>
        <p:spPr>
          <a:xfrm>
            <a:off x="158475" y="2809475"/>
            <a:ext cx="4538400" cy="2017200"/>
          </a:xfrm>
          <a:prstGeom prst="rect">
            <a:avLst/>
          </a:prstGeom>
          <a:solidFill>
            <a:srgbClr val="D0E0E3"/>
          </a:solidFill>
          <a:ln cap="flat" cmpd="sng" w="2857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latin typeface="Lobster"/>
                <a:ea typeface="Lobster"/>
                <a:cs typeface="Lobster"/>
                <a:sym typeface="Lobster"/>
              </a:rPr>
              <a:t>Remember…</a:t>
            </a:r>
            <a:endParaRPr sz="2400" u="sng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obster"/>
              <a:ea typeface="Lobster"/>
              <a:cs typeface="Lobster"/>
              <a:sym typeface="Lobs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Focus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Composition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Colours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Camera angles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